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5" r:id="rId3"/>
    <p:sldId id="257" r:id="rId4"/>
    <p:sldId id="259" r:id="rId5"/>
    <p:sldId id="266" r:id="rId6"/>
    <p:sldId id="264" r:id="rId7"/>
    <p:sldId id="261" r:id="rId8"/>
    <p:sldId id="262" r:id="rId9"/>
    <p:sldId id="258" r:id="rId10"/>
    <p:sldId id="267" r:id="rId11"/>
    <p:sldId id="26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912-084B-484C-B8C2-74EFD4A6960D}" type="datetimeFigureOut">
              <a:rPr lang="en-NZ" smtClean="0"/>
              <a:t>28/11/2014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E282-3686-4BBB-88B2-ADC3B72CBBE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940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912-084B-484C-B8C2-74EFD4A6960D}" type="datetimeFigureOut">
              <a:rPr lang="en-NZ" smtClean="0"/>
              <a:t>28/11/2014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E282-3686-4BBB-88B2-ADC3B72CBBE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7294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912-084B-484C-B8C2-74EFD4A6960D}" type="datetimeFigureOut">
              <a:rPr lang="en-NZ" smtClean="0"/>
              <a:t>28/11/2014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E282-3686-4BBB-88B2-ADC3B72CBBE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0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912-084B-484C-B8C2-74EFD4A6960D}" type="datetimeFigureOut">
              <a:rPr lang="en-NZ" smtClean="0"/>
              <a:t>28/11/2014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E282-3686-4BBB-88B2-ADC3B72CBBE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869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912-084B-484C-B8C2-74EFD4A6960D}" type="datetimeFigureOut">
              <a:rPr lang="en-NZ" smtClean="0"/>
              <a:t>28/11/2014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E282-3686-4BBB-88B2-ADC3B72CBBE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595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912-084B-484C-B8C2-74EFD4A6960D}" type="datetimeFigureOut">
              <a:rPr lang="en-NZ" smtClean="0"/>
              <a:t>28/11/2014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E282-3686-4BBB-88B2-ADC3B72CBBE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651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912-084B-484C-B8C2-74EFD4A6960D}" type="datetimeFigureOut">
              <a:rPr lang="en-NZ" smtClean="0"/>
              <a:t>28/11/2014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E282-3686-4BBB-88B2-ADC3B72CBBE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010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912-084B-484C-B8C2-74EFD4A6960D}" type="datetimeFigureOut">
              <a:rPr lang="en-NZ" smtClean="0"/>
              <a:t>28/11/2014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E282-3686-4BBB-88B2-ADC3B72CBBE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764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912-084B-484C-B8C2-74EFD4A6960D}" type="datetimeFigureOut">
              <a:rPr lang="en-NZ" smtClean="0"/>
              <a:t>28/11/2014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E282-3686-4BBB-88B2-ADC3B72CBBE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7841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912-084B-484C-B8C2-74EFD4A6960D}" type="datetimeFigureOut">
              <a:rPr lang="en-NZ" smtClean="0"/>
              <a:t>28/11/2014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E282-3686-4BBB-88B2-ADC3B72CBBE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7806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912-084B-484C-B8C2-74EFD4A6960D}" type="datetimeFigureOut">
              <a:rPr lang="en-NZ" smtClean="0"/>
              <a:t>28/11/2014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E282-3686-4BBB-88B2-ADC3B72CBBE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03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5F912-084B-484C-B8C2-74EFD4A6960D}" type="datetimeFigureOut">
              <a:rPr lang="en-NZ" smtClean="0"/>
              <a:t>28/11/2014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0E282-3686-4BBB-88B2-ADC3B72CBBE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511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6914" y="1099457"/>
            <a:ext cx="8131629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 smtClean="0"/>
              <a:t>Henderson High School </a:t>
            </a:r>
          </a:p>
          <a:p>
            <a:pPr algn="ctr"/>
            <a:r>
              <a:rPr lang="en-NZ" sz="4000" b="1" dirty="0" smtClean="0"/>
              <a:t>Shed Build Project</a:t>
            </a:r>
            <a:endParaRPr lang="en-NZ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36914" y="2982686"/>
            <a:ext cx="8131629" cy="7078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 smtClean="0"/>
              <a:t>Delivered by</a:t>
            </a:r>
            <a:endParaRPr lang="en-NZ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65513" y="4365172"/>
            <a:ext cx="8131629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 smtClean="0"/>
              <a:t>Department of Building Technology</a:t>
            </a:r>
          </a:p>
          <a:p>
            <a:pPr algn="ctr"/>
            <a:r>
              <a:rPr lang="en-NZ" sz="4000" b="1" dirty="0" err="1" smtClean="0"/>
              <a:t>Unitec</a:t>
            </a:r>
            <a:endParaRPr lang="en-NZ" sz="4000" b="1" dirty="0"/>
          </a:p>
        </p:txBody>
      </p:sp>
    </p:spTree>
    <p:extLst>
      <p:ext uri="{BB962C8B-B14F-4D97-AF65-F5344CB8AC3E}">
        <p14:creationId xmlns:p14="http://schemas.microsoft.com/office/powerpoint/2010/main" val="3757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809625"/>
            <a:ext cx="6934200" cy="52387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455228" y="3918858"/>
            <a:ext cx="4909457" cy="2362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800" dirty="0" smtClean="0">
                <a:solidFill>
                  <a:schemeClr val="tx1"/>
                </a:solidFill>
              </a:rPr>
              <a:t>The environment is challenging and new</a:t>
            </a:r>
            <a:endParaRPr lang="en-N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571" y="522737"/>
            <a:ext cx="7717972" cy="58043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Oval 3"/>
          <p:cNvSpPr/>
          <p:nvPr/>
        </p:nvSpPr>
        <p:spPr>
          <a:xfrm>
            <a:off x="6324600" y="348344"/>
            <a:ext cx="4909457" cy="2362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800" dirty="0" smtClean="0">
                <a:solidFill>
                  <a:schemeClr val="tx1"/>
                </a:solidFill>
              </a:rPr>
              <a:t>Constructing a building was a strong engagement and motivational factor</a:t>
            </a:r>
            <a:endParaRPr lang="en-N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78" y="1280431"/>
            <a:ext cx="6972300" cy="53149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6183086" y="217715"/>
            <a:ext cx="6694714" cy="424542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b="1" dirty="0" smtClean="0">
                <a:solidFill>
                  <a:schemeClr val="tx1"/>
                </a:solidFill>
              </a:rPr>
              <a:t>“If the education of a young person were to be a musical composition it would have many</a:t>
            </a:r>
          </a:p>
          <a:p>
            <a:r>
              <a:rPr lang="en-NZ" b="1" dirty="0" smtClean="0">
                <a:solidFill>
                  <a:schemeClr val="tx1"/>
                </a:solidFill>
              </a:rPr>
              <a:t>transitions in it which assist the flow, shape and beauty of the music rather than one in which</a:t>
            </a:r>
          </a:p>
          <a:p>
            <a:r>
              <a:rPr lang="en-NZ" b="1" dirty="0" smtClean="0">
                <a:solidFill>
                  <a:schemeClr val="tx1"/>
                </a:solidFill>
              </a:rPr>
              <a:t>the piece is brought to an abrupt and sudden end”</a:t>
            </a:r>
            <a:endParaRPr lang="en-NZ" sz="2800" b="1" dirty="0" smtClean="0">
              <a:solidFill>
                <a:schemeClr val="tx1"/>
              </a:solidFill>
            </a:endParaRPr>
          </a:p>
          <a:p>
            <a:r>
              <a:rPr lang="en-NZ" sz="1200" b="1" dirty="0" smtClean="0">
                <a:solidFill>
                  <a:schemeClr val="tx1"/>
                </a:solidFill>
              </a:rPr>
              <a:t>Transitions ;Discussion Paper</a:t>
            </a:r>
          </a:p>
          <a:p>
            <a:r>
              <a:rPr lang="en-NZ" sz="1200" b="1" dirty="0" smtClean="0">
                <a:solidFill>
                  <a:schemeClr val="tx1"/>
                </a:solidFill>
              </a:rPr>
              <a:t>By Stuart Middleton</a:t>
            </a:r>
          </a:p>
          <a:p>
            <a:r>
              <a:rPr lang="en-NZ" sz="1200" b="1" dirty="0" smtClean="0">
                <a:solidFill>
                  <a:schemeClr val="tx1"/>
                </a:solidFill>
              </a:rPr>
              <a:t>Director External Relations</a:t>
            </a:r>
          </a:p>
          <a:p>
            <a:r>
              <a:rPr lang="en-NZ" sz="1200" b="1" dirty="0" err="1" smtClean="0">
                <a:solidFill>
                  <a:schemeClr val="tx1"/>
                </a:solidFill>
              </a:rPr>
              <a:t>Manukau</a:t>
            </a:r>
            <a:r>
              <a:rPr lang="en-NZ" sz="1200" b="1" dirty="0" smtClean="0">
                <a:solidFill>
                  <a:schemeClr val="tx1"/>
                </a:solidFill>
              </a:rPr>
              <a:t>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298815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886" y="274864"/>
            <a:ext cx="8462801" cy="63218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0" y="3090224"/>
            <a:ext cx="5973874" cy="364601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3200" b="1" dirty="0" smtClean="0">
                <a:solidFill>
                  <a:schemeClr val="tx1"/>
                </a:solidFill>
              </a:rPr>
              <a:t>An initiative designed to provide a  Smoother Transition to Tertiary Education.</a:t>
            </a:r>
          </a:p>
        </p:txBody>
      </p:sp>
      <p:sp>
        <p:nvSpPr>
          <p:cNvPr id="6" name="Oval 5"/>
          <p:cNvSpPr/>
          <p:nvPr/>
        </p:nvSpPr>
        <p:spPr>
          <a:xfrm>
            <a:off x="0" y="135370"/>
            <a:ext cx="5074920" cy="253637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 smtClean="0">
                <a:solidFill>
                  <a:schemeClr val="tx1"/>
                </a:solidFill>
              </a:rPr>
              <a:t>A group of </a:t>
            </a:r>
            <a:r>
              <a:rPr lang="en-NZ" sz="2400" b="1" dirty="0" smtClean="0">
                <a:solidFill>
                  <a:schemeClr val="tx1"/>
                </a:solidFill>
              </a:rPr>
              <a:t>15, </a:t>
            </a:r>
            <a:r>
              <a:rPr lang="en-NZ" sz="2400" b="1" dirty="0" smtClean="0">
                <a:solidFill>
                  <a:schemeClr val="tx1"/>
                </a:solidFill>
              </a:rPr>
              <a:t>year 12 High School students become </a:t>
            </a:r>
            <a:r>
              <a:rPr lang="en-NZ" sz="2400" b="1" dirty="0" err="1" smtClean="0">
                <a:solidFill>
                  <a:schemeClr val="tx1"/>
                </a:solidFill>
              </a:rPr>
              <a:t>Unitec</a:t>
            </a:r>
            <a:r>
              <a:rPr lang="en-NZ" sz="2400" b="1" dirty="0" smtClean="0">
                <a:solidFill>
                  <a:schemeClr val="tx1"/>
                </a:solidFill>
              </a:rPr>
              <a:t> students for </a:t>
            </a:r>
            <a:r>
              <a:rPr lang="en-NZ" sz="2400" b="1" dirty="0" smtClean="0">
                <a:solidFill>
                  <a:schemeClr val="tx1"/>
                </a:solidFill>
              </a:rPr>
              <a:t>10 </a:t>
            </a:r>
            <a:r>
              <a:rPr lang="en-NZ" sz="2400" b="1" dirty="0" smtClean="0">
                <a:solidFill>
                  <a:schemeClr val="tx1"/>
                </a:solidFill>
              </a:rPr>
              <a:t>days.</a:t>
            </a:r>
            <a:endParaRPr lang="en-N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533401"/>
            <a:ext cx="7877340" cy="58977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6338208" y="1917389"/>
            <a:ext cx="5943600" cy="43651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3200" dirty="0" smtClean="0">
                <a:solidFill>
                  <a:schemeClr val="tx1"/>
                </a:solidFill>
              </a:rPr>
              <a:t>High school students Attend </a:t>
            </a:r>
            <a:r>
              <a:rPr lang="en-NZ" sz="3200" dirty="0" err="1" smtClean="0">
                <a:solidFill>
                  <a:schemeClr val="tx1"/>
                </a:solidFill>
              </a:rPr>
              <a:t>Unitec</a:t>
            </a:r>
            <a:r>
              <a:rPr lang="en-NZ" sz="3200" dirty="0" smtClean="0">
                <a:solidFill>
                  <a:schemeClr val="tx1"/>
                </a:solidFill>
              </a:rPr>
              <a:t> and complete unit standards based learning projects that have both a practical and theory component</a:t>
            </a:r>
            <a:endParaRPr lang="en-NZ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82" y="1181512"/>
            <a:ext cx="7219950" cy="55245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6433459" y="0"/>
            <a:ext cx="5156561" cy="350901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3200" dirty="0" smtClean="0">
                <a:solidFill>
                  <a:schemeClr val="tx1"/>
                </a:solidFill>
              </a:rPr>
              <a:t>Future course duration will be 2 days per week for </a:t>
            </a:r>
            <a:r>
              <a:rPr lang="en-NZ" sz="3200" dirty="0" smtClean="0">
                <a:solidFill>
                  <a:schemeClr val="tx1"/>
                </a:solidFill>
              </a:rPr>
              <a:t>10 weeks or one </a:t>
            </a:r>
            <a:r>
              <a:rPr lang="en-NZ" sz="3200" dirty="0" smtClean="0">
                <a:solidFill>
                  <a:schemeClr val="tx1"/>
                </a:solidFill>
              </a:rPr>
              <a:t>term. </a:t>
            </a:r>
            <a:endParaRPr lang="en-N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450" y="1117282"/>
            <a:ext cx="7086600" cy="54006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Oval 3"/>
          <p:cNvSpPr/>
          <p:nvPr/>
        </p:nvSpPr>
        <p:spPr>
          <a:xfrm>
            <a:off x="-93071" y="119742"/>
            <a:ext cx="5105398" cy="330925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3200" dirty="0" smtClean="0">
                <a:solidFill>
                  <a:schemeClr val="tx1"/>
                </a:solidFill>
              </a:rPr>
              <a:t>Students gain between 20 and 25 level 2 and 3 unit standard credits</a:t>
            </a:r>
            <a:endParaRPr lang="en-N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811" y="211455"/>
            <a:ext cx="6609506" cy="499191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8" name="Oval 17"/>
          <p:cNvSpPr/>
          <p:nvPr/>
        </p:nvSpPr>
        <p:spPr>
          <a:xfrm>
            <a:off x="118385" y="648359"/>
            <a:ext cx="3298371" cy="1894113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9" name="TextBox 18"/>
          <p:cNvSpPr txBox="1"/>
          <p:nvPr/>
        </p:nvSpPr>
        <p:spPr>
          <a:xfrm>
            <a:off x="921207" y="938865"/>
            <a:ext cx="19267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 smtClean="0"/>
              <a:t>Why do this?</a:t>
            </a:r>
          </a:p>
          <a:p>
            <a:endParaRPr lang="en-NZ" dirty="0"/>
          </a:p>
        </p:txBody>
      </p:sp>
      <p:sp>
        <p:nvSpPr>
          <p:cNvPr id="13" name="Oval 12"/>
          <p:cNvSpPr/>
          <p:nvPr/>
        </p:nvSpPr>
        <p:spPr>
          <a:xfrm>
            <a:off x="100355" y="4037617"/>
            <a:ext cx="4201884" cy="255842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/>
          <p:cNvSpPr txBox="1"/>
          <p:nvPr/>
        </p:nvSpPr>
        <p:spPr>
          <a:xfrm>
            <a:off x="1124634" y="4301168"/>
            <a:ext cx="2441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Students can become disengaged in years 12 and 13 in a school environment that they feel they have outgrown.</a:t>
            </a:r>
          </a:p>
          <a:p>
            <a:endParaRPr lang="en-NZ" dirty="0"/>
          </a:p>
        </p:txBody>
      </p:sp>
      <p:sp>
        <p:nvSpPr>
          <p:cNvPr id="16" name="Oval 15"/>
          <p:cNvSpPr/>
          <p:nvPr/>
        </p:nvSpPr>
        <p:spPr>
          <a:xfrm>
            <a:off x="4302239" y="4037617"/>
            <a:ext cx="3478843" cy="240890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7" name="TextBox 16"/>
          <p:cNvSpPr txBox="1"/>
          <p:nvPr/>
        </p:nvSpPr>
        <p:spPr>
          <a:xfrm>
            <a:off x="5148521" y="4285090"/>
            <a:ext cx="1926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err="1" smtClean="0"/>
              <a:t>Unitec</a:t>
            </a:r>
            <a:r>
              <a:rPr lang="en-NZ" b="1" dirty="0" smtClean="0"/>
              <a:t> offers new social and challenges as well as a new learning environment with adult expectations.</a:t>
            </a:r>
          </a:p>
          <a:p>
            <a:endParaRPr lang="en-NZ" dirty="0"/>
          </a:p>
        </p:txBody>
      </p:sp>
      <p:sp>
        <p:nvSpPr>
          <p:cNvPr id="5" name="Oval 4"/>
          <p:cNvSpPr/>
          <p:nvPr/>
        </p:nvSpPr>
        <p:spPr>
          <a:xfrm>
            <a:off x="8322897" y="320397"/>
            <a:ext cx="3298371" cy="18941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9241971" y="783771"/>
            <a:ext cx="1926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Students become familiar with a tertiary environment.</a:t>
            </a:r>
          </a:p>
          <a:p>
            <a:endParaRPr lang="en-NZ" dirty="0"/>
          </a:p>
        </p:txBody>
      </p:sp>
      <p:sp>
        <p:nvSpPr>
          <p:cNvPr id="7" name="Oval 6"/>
          <p:cNvSpPr/>
          <p:nvPr/>
        </p:nvSpPr>
        <p:spPr>
          <a:xfrm>
            <a:off x="8400626" y="2539303"/>
            <a:ext cx="3298371" cy="18941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extBox 8"/>
          <p:cNvSpPr txBox="1"/>
          <p:nvPr/>
        </p:nvSpPr>
        <p:spPr>
          <a:xfrm>
            <a:off x="9298355" y="2648271"/>
            <a:ext cx="19267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While they are with us they visit departments and courses that interest them.</a:t>
            </a:r>
          </a:p>
          <a:p>
            <a:endParaRPr lang="en-NZ" dirty="0"/>
          </a:p>
        </p:txBody>
      </p:sp>
      <p:sp>
        <p:nvSpPr>
          <p:cNvPr id="10" name="Oval 9"/>
          <p:cNvSpPr/>
          <p:nvPr/>
        </p:nvSpPr>
        <p:spPr>
          <a:xfrm>
            <a:off x="8322896" y="4511565"/>
            <a:ext cx="3298371" cy="222026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v</a:t>
            </a:r>
            <a:endParaRPr lang="en-NZ" dirty="0"/>
          </a:p>
        </p:txBody>
      </p:sp>
      <p:sp>
        <p:nvSpPr>
          <p:cNvPr id="12" name="TextBox 11"/>
          <p:cNvSpPr txBox="1"/>
          <p:nvPr/>
        </p:nvSpPr>
        <p:spPr>
          <a:xfrm>
            <a:off x="9071068" y="4558154"/>
            <a:ext cx="1926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Students choose a future study path with real insight into what is involved in a tertiary study course.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983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472" y="648380"/>
            <a:ext cx="7058025" cy="53435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7157901" y="2351315"/>
            <a:ext cx="4923609" cy="436789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800" dirty="0" smtClean="0">
                <a:solidFill>
                  <a:schemeClr val="tx1"/>
                </a:solidFill>
              </a:rPr>
              <a:t>Some students were noticeably more </a:t>
            </a:r>
            <a:r>
              <a:rPr lang="en-NZ" sz="2800" dirty="0" smtClean="0">
                <a:solidFill>
                  <a:schemeClr val="tx1"/>
                </a:solidFill>
              </a:rPr>
              <a:t>focussed and engaged on returning to school. 3 of the 15 students enrolled in the CAT Carpentry course for the following year.</a:t>
            </a:r>
            <a:endParaRPr lang="en-NZ" sz="28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51115" y="197305"/>
            <a:ext cx="4822372" cy="215401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3200" dirty="0" smtClean="0">
                <a:solidFill>
                  <a:schemeClr val="tx1"/>
                </a:solidFill>
              </a:rPr>
              <a:t>What the </a:t>
            </a:r>
            <a:r>
              <a:rPr lang="en-NZ" sz="3200" dirty="0" smtClean="0">
                <a:solidFill>
                  <a:schemeClr val="tx1"/>
                </a:solidFill>
              </a:rPr>
              <a:t>school </a:t>
            </a:r>
            <a:r>
              <a:rPr lang="en-NZ" sz="3200" dirty="0" smtClean="0">
                <a:solidFill>
                  <a:schemeClr val="tx1"/>
                </a:solidFill>
              </a:rPr>
              <a:t>said</a:t>
            </a:r>
            <a:endParaRPr lang="en-N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0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1" y="900792"/>
            <a:ext cx="7010400" cy="54483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5509260" y="-32658"/>
            <a:ext cx="6115051" cy="310732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dirty="0" smtClean="0">
                <a:solidFill>
                  <a:schemeClr val="tx1"/>
                </a:solidFill>
              </a:rPr>
              <a:t>Funding</a:t>
            </a:r>
          </a:p>
          <a:p>
            <a:r>
              <a:rPr lang="en-NZ" sz="2400" dirty="0" smtClean="0">
                <a:solidFill>
                  <a:schemeClr val="tx1"/>
                </a:solidFill>
              </a:rPr>
              <a:t>Students receive funding through the Star programme which can make the exercise cost neutral for the school</a:t>
            </a:r>
            <a:endParaRPr lang="en-N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87" y="728662"/>
            <a:ext cx="7058025" cy="54006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0" y="87086"/>
            <a:ext cx="6150428" cy="380999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800" dirty="0" smtClean="0">
                <a:solidFill>
                  <a:schemeClr val="tx1"/>
                </a:solidFill>
              </a:rPr>
              <a:t>Students are being taught by tutors with a deep understanding of the subject and a passion for it as a vocation.</a:t>
            </a:r>
            <a:endParaRPr lang="en-NZ" sz="28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340634" y="87086"/>
            <a:ext cx="3649436" cy="173844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800" dirty="0" smtClean="0">
                <a:solidFill>
                  <a:schemeClr val="tx1"/>
                </a:solidFill>
              </a:rPr>
              <a:t>Why is the programme effective</a:t>
            </a:r>
            <a:endParaRPr lang="en-N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330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Unitec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Angus Robertson</dc:creator>
  <cp:lastModifiedBy>Angus Robertson</cp:lastModifiedBy>
  <cp:revision>22</cp:revision>
  <dcterms:created xsi:type="dcterms:W3CDTF">2014-11-24T20:30:07Z</dcterms:created>
  <dcterms:modified xsi:type="dcterms:W3CDTF">2014-11-28T08:53:49Z</dcterms:modified>
</cp:coreProperties>
</file>